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E36C83BA-3F06-4F97-8FDB-133EC9D8BEC8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998" i="1" l="1"/>
  <c r="A999" i="1"/>
  <c r="A1000" i="1" l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4067" i="1"/>
  <c r="A4068" i="1"/>
  <c r="A6" i="1"/>
  <c r="A7" i="1"/>
  <c r="A8" i="1"/>
  <c r="A9" i="1"/>
  <c r="A10" i="1"/>
  <c r="A11" i="1"/>
  <c r="A12" i="1"/>
  <c r="A13" i="1"/>
  <c r="A14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  <c r="A996" i="1"/>
  <c r="A997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028" uniqueCount="18930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NBV-66/2024</t>
  </si>
  <si>
    <t>Usluga stručnog nadzora na izvođenju radova na uređenju polivalentne dvorane za školski i predškolski odgoj u Račišću</t>
  </si>
  <si>
    <t>jednostavna nabava</t>
  </si>
  <si>
    <t>6 mjeseci</t>
  </si>
  <si>
    <t>JN/MV-6/2024</t>
  </si>
  <si>
    <t>Izrada arhitektonske projektno-tehničke dokumentacije za spomenik poginulim i nestalim Hrvatskim braniteljima iz Domovinskog rata</t>
  </si>
  <si>
    <t>12 mjeseci</t>
  </si>
  <si>
    <t>PETA IZMJENA</t>
  </si>
  <si>
    <t>Pregovarački postupak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3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  <font>
      <b/>
      <sz val="10"/>
      <name val="Calibri Light"/>
      <family val="2"/>
      <charset val="238"/>
      <scheme val="major"/>
    </font>
    <font>
      <b/>
      <sz val="11"/>
      <color rgb="FF000000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8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49" fontId="8" fillId="0" borderId="0" xfId="0" applyNumberFormat="1" applyFont="1" applyAlignment="1" applyProtection="1">
      <alignment horizontal="center" vertic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horizontal="center" vertical="center" wrapText="1"/>
      <protection locked="0"/>
    </xf>
    <xf numFmtId="49" fontId="8" fillId="0" borderId="0" xfId="0" applyNumberFormat="1" applyFont="1" applyAlignment="1" applyProtection="1">
      <alignment vertical="center" wrapText="1"/>
      <protection locked="0"/>
    </xf>
    <xf numFmtId="4" fontId="8" fillId="0" borderId="0" xfId="0" applyNumberFormat="1" applyFont="1" applyAlignment="1" applyProtection="1">
      <alignment vertical="center" wrapText="1"/>
      <protection locked="0"/>
    </xf>
    <xf numFmtId="49" fontId="7" fillId="0" borderId="0" xfId="0" applyNumberFormat="1" applyFont="1" applyAlignment="1" applyProtection="1">
      <alignment vertical="center" wrapText="1"/>
      <protection locked="0"/>
    </xf>
    <xf numFmtId="4" fontId="7" fillId="0" borderId="0" xfId="0" applyNumberFormat="1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0" fontId="11" fillId="0" borderId="0" xfId="0" applyFont="1" applyAlignment="1" applyProtection="1">
      <alignment wrapText="1"/>
      <protection locked="0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6" fillId="0" borderId="0" xfId="3"/>
    <xf numFmtId="0" fontId="6" fillId="0" borderId="0" xfId="3" applyAlignment="1">
      <alignment wrapText="1"/>
    </xf>
    <xf numFmtId="4" fontId="6" fillId="0" borderId="0" xfId="3" applyNumberFormat="1"/>
    <xf numFmtId="0" fontId="12" fillId="0" borderId="0" xfId="3" applyFont="1"/>
    <xf numFmtId="0" fontId="12" fillId="0" borderId="0" xfId="3" applyFont="1" applyAlignment="1">
      <alignment wrapText="1"/>
    </xf>
    <xf numFmtId="4" fontId="12" fillId="0" borderId="0" xfId="3" applyNumberFormat="1" applyFont="1"/>
    <xf numFmtId="0" fontId="6" fillId="0" borderId="0" xfId="3" applyAlignment="1">
      <alignment horizontal="center" vertical="center"/>
    </xf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29. listopada 2024. godine donijela je:												</a:t>
          </a:r>
          <a:r>
            <a:rPr lang="hr-HR" sz="1100" b="1"/>
            <a:t>PETE</a:t>
          </a:r>
          <a:r>
            <a:rPr lang="hr-HR" sz="1100" b="1" baseline="0"/>
            <a:t> IZMJENE I DOPUNE </a:t>
          </a:r>
          <a:endParaRPr lang="hr-HR" sz="1100" b="1"/>
        </a:p>
        <a:p>
          <a:r>
            <a:rPr lang="hr-HR" sz="1100"/>
            <a:t>	</a:t>
          </a:r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9</xdr:row>
      <xdr:rowOff>183174</xdr:rowOff>
    </xdr:from>
    <xdr:to>
      <xdr:col>2</xdr:col>
      <xdr:colOff>8281</xdr:colOff>
      <xdr:row>12</xdr:row>
      <xdr:rowOff>244231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5153270"/>
          <a:ext cx="1937704" cy="1013557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2117-9-03/2-24-6</a:t>
          </a:r>
        </a:p>
      </xdr:txBody>
    </xdr:sp>
    <xdr:clientData/>
  </xdr:twoCellAnchor>
  <xdr:twoCellAnchor>
    <xdr:from>
      <xdr:col>14</xdr:col>
      <xdr:colOff>18369</xdr:colOff>
      <xdr:row>10</xdr:row>
      <xdr:rowOff>232019</xdr:rowOff>
    </xdr:from>
    <xdr:to>
      <xdr:col>17</xdr:col>
      <xdr:colOff>14822</xdr:colOff>
      <xdr:row>12</xdr:row>
      <xdr:rowOff>586154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5397500"/>
          <a:ext cx="2658569" cy="111125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9"/>
  <sheetViews>
    <sheetView tabSelected="1" zoomScale="78" zoomScaleNormal="78" workbookViewId="0">
      <pane ySplit="3" topLeftCell="A4" activePane="bottomLeft" state="frozen"/>
      <selection pane="bottomLeft" activeCell="K11" sqref="K11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32" t="s">
        <v>2589</v>
      </c>
      <c r="B3" s="40" t="s">
        <v>12050</v>
      </c>
      <c r="C3" s="33" t="s">
        <v>12052</v>
      </c>
      <c r="D3" s="33" t="s">
        <v>18896</v>
      </c>
      <c r="E3" s="33" t="s">
        <v>18897</v>
      </c>
      <c r="F3" s="35" t="s">
        <v>111</v>
      </c>
      <c r="G3" s="33" t="s">
        <v>18916</v>
      </c>
      <c r="H3" s="33" t="s">
        <v>2588</v>
      </c>
      <c r="I3" s="34" t="s">
        <v>18911</v>
      </c>
      <c r="J3" s="36" t="s">
        <v>18917</v>
      </c>
      <c r="K3" s="31" t="s">
        <v>4</v>
      </c>
      <c r="L3" s="37" t="s">
        <v>18903</v>
      </c>
      <c r="M3" s="36" t="s">
        <v>18904</v>
      </c>
      <c r="N3" s="36" t="s">
        <v>18906</v>
      </c>
      <c r="O3" s="30" t="s">
        <v>2590</v>
      </c>
      <c r="P3" s="38" t="s">
        <v>18908</v>
      </c>
      <c r="Q3" s="38" t="s">
        <v>18909</v>
      </c>
    </row>
    <row r="4" spans="1:17" ht="75.75" customHeight="1" x14ac:dyDescent="0.25">
      <c r="A4" s="29">
        <v>1</v>
      </c>
      <c r="B4" s="41" t="s">
        <v>18921</v>
      </c>
      <c r="C4" s="41" t="s">
        <v>12058</v>
      </c>
      <c r="D4" s="42" t="s">
        <v>18922</v>
      </c>
      <c r="E4" s="41" t="s">
        <v>1</v>
      </c>
      <c r="F4" s="41" t="s">
        <v>10687</v>
      </c>
      <c r="G4" s="43">
        <v>8500</v>
      </c>
      <c r="H4" s="41" t="s">
        <v>18923</v>
      </c>
      <c r="I4" s="41" t="s">
        <v>98</v>
      </c>
      <c r="J4" s="41" t="s">
        <v>98</v>
      </c>
      <c r="K4" s="41"/>
      <c r="L4" s="41" t="s">
        <v>98</v>
      </c>
      <c r="M4" s="41" t="s">
        <v>2594</v>
      </c>
      <c r="N4" s="41" t="s">
        <v>18924</v>
      </c>
      <c r="O4" s="41" t="s">
        <v>18928</v>
      </c>
      <c r="P4" s="41"/>
      <c r="Q4" s="39"/>
    </row>
    <row r="5" spans="1:17" ht="75" x14ac:dyDescent="0.25">
      <c r="A5" s="29">
        <v>2</v>
      </c>
      <c r="B5" s="44" t="s">
        <v>18925</v>
      </c>
      <c r="C5" s="44" t="s">
        <v>18894</v>
      </c>
      <c r="D5" s="45" t="s">
        <v>18926</v>
      </c>
      <c r="E5" s="44" t="s">
        <v>1</v>
      </c>
      <c r="F5" s="44" t="s">
        <v>10682</v>
      </c>
      <c r="G5" s="46">
        <v>26540</v>
      </c>
      <c r="H5" s="45" t="s">
        <v>18929</v>
      </c>
      <c r="I5" s="44" t="s">
        <v>98</v>
      </c>
      <c r="J5" s="44" t="s">
        <v>98</v>
      </c>
      <c r="K5" s="44"/>
      <c r="L5" s="44" t="s">
        <v>98</v>
      </c>
      <c r="M5" s="44" t="s">
        <v>2594</v>
      </c>
      <c r="N5" s="44" t="s">
        <v>18927</v>
      </c>
      <c r="O5" s="44" t="s">
        <v>18928</v>
      </c>
      <c r="P5" s="47" t="s">
        <v>98</v>
      </c>
      <c r="Q5" s="23" t="s">
        <v>98</v>
      </c>
    </row>
    <row r="6" spans="1:17" ht="54" customHeight="1" x14ac:dyDescent="0.2">
      <c r="A6" s="29" t="str">
        <f t="shared" ref="A6:A68" si="0">IF(LEN(B6)&gt;0,TEXT(ROW(B6)-3,"0000"),(IF(LEN(B7)&gt;0,"unesite ev. broj nabave i ostale podatke","")))</f>
        <v/>
      </c>
      <c r="B6" s="21"/>
      <c r="C6" s="23"/>
      <c r="D6" s="23"/>
      <c r="E6" s="23"/>
      <c r="F6" s="25"/>
      <c r="G6" s="26"/>
      <c r="H6" s="23"/>
      <c r="I6" s="23"/>
      <c r="J6" s="23"/>
      <c r="K6" s="23"/>
      <c r="L6" s="23"/>
      <c r="M6" s="23"/>
      <c r="N6" s="23"/>
      <c r="O6" s="23"/>
      <c r="P6" s="23"/>
      <c r="Q6" s="23"/>
    </row>
    <row r="7" spans="1:17" ht="15.75" x14ac:dyDescent="0.2">
      <c r="A7" s="29" t="str">
        <f t="shared" si="0"/>
        <v/>
      </c>
      <c r="B7" s="21"/>
      <c r="C7" s="23"/>
      <c r="D7" s="23"/>
      <c r="E7" s="23"/>
      <c r="F7" s="25"/>
      <c r="G7" s="26"/>
      <c r="H7" s="23"/>
      <c r="I7" s="23"/>
      <c r="J7" s="23"/>
      <c r="K7" s="23"/>
      <c r="L7" s="23"/>
      <c r="M7" s="23"/>
      <c r="N7" s="23"/>
      <c r="O7" s="23"/>
      <c r="P7" s="23"/>
      <c r="Q7" s="23"/>
    </row>
    <row r="8" spans="1:17" ht="15.75" x14ac:dyDescent="0.2">
      <c r="A8" s="29" t="str">
        <f t="shared" si="0"/>
        <v/>
      </c>
      <c r="B8" s="21"/>
      <c r="C8" s="23"/>
      <c r="D8" s="23"/>
      <c r="E8" s="23"/>
      <c r="F8" s="25"/>
      <c r="G8" s="26"/>
      <c r="H8" s="23"/>
      <c r="I8" s="23"/>
      <c r="J8" s="23"/>
      <c r="K8" s="23"/>
      <c r="L8" s="23"/>
      <c r="M8" s="23"/>
      <c r="N8" s="23"/>
      <c r="O8" s="23"/>
      <c r="P8" s="23"/>
      <c r="Q8" s="23"/>
    </row>
    <row r="9" spans="1:17" ht="15.75" x14ac:dyDescent="0.2">
      <c r="A9" s="29" t="str">
        <f t="shared" si="0"/>
        <v/>
      </c>
      <c r="B9" s="21"/>
      <c r="C9" s="23"/>
      <c r="D9" s="23"/>
      <c r="E9" s="23"/>
      <c r="F9" s="25"/>
      <c r="G9" s="26"/>
      <c r="H9" s="23"/>
      <c r="I9" s="23"/>
      <c r="J9" s="23"/>
      <c r="K9" s="23"/>
      <c r="L9" s="23"/>
      <c r="M9" s="23"/>
      <c r="N9" s="23"/>
      <c r="O9" s="23"/>
      <c r="P9" s="23"/>
      <c r="Q9" s="23"/>
    </row>
    <row r="10" spans="1:17" ht="15.75" x14ac:dyDescent="0.2">
      <c r="A10" s="29" t="str">
        <f t="shared" si="0"/>
        <v/>
      </c>
      <c r="B10" s="21"/>
      <c r="C10" s="23"/>
      <c r="D10" s="23"/>
      <c r="E10" s="23"/>
      <c r="F10" s="25"/>
      <c r="G10" s="26"/>
      <c r="H10" s="23"/>
      <c r="I10" s="23"/>
      <c r="J10" s="23"/>
      <c r="K10" s="23"/>
      <c r="L10" s="23"/>
      <c r="M10" s="23"/>
      <c r="N10" s="23"/>
      <c r="O10" s="23"/>
      <c r="P10" s="23"/>
      <c r="Q10" s="23"/>
    </row>
    <row r="11" spans="1:17" ht="44.25" customHeight="1" x14ac:dyDescent="0.2">
      <c r="A11" s="29" t="str">
        <f t="shared" si="0"/>
        <v/>
      </c>
      <c r="B11" s="24"/>
      <c r="C11" s="22"/>
      <c r="D11" s="22"/>
      <c r="E11" s="22"/>
      <c r="F11" s="27"/>
      <c r="G11" s="28"/>
      <c r="H11" s="22"/>
      <c r="I11" s="22"/>
      <c r="J11" s="22"/>
      <c r="K11" s="23"/>
      <c r="L11" s="22"/>
      <c r="M11" s="22"/>
      <c r="N11" s="22"/>
      <c r="O11" s="23"/>
      <c r="P11" s="22"/>
      <c r="Q11" s="22"/>
    </row>
    <row r="12" spans="1:17" ht="15.75" x14ac:dyDescent="0.2">
      <c r="A12" s="29" t="str">
        <f t="shared" si="0"/>
        <v/>
      </c>
      <c r="B12" s="24"/>
      <c r="C12" s="22"/>
      <c r="D12" s="22"/>
      <c r="E12" s="22"/>
      <c r="F12" s="27"/>
      <c r="G12" s="28"/>
      <c r="H12" s="22"/>
      <c r="I12" s="22"/>
      <c r="J12" s="22"/>
      <c r="K12" s="23"/>
      <c r="L12" s="22"/>
      <c r="M12" s="22"/>
      <c r="N12" s="22"/>
      <c r="O12" s="23"/>
      <c r="P12" s="22"/>
      <c r="Q12" s="22"/>
    </row>
    <row r="13" spans="1:17" ht="52.5" customHeight="1" x14ac:dyDescent="0.2">
      <c r="A13" s="29" t="str">
        <f t="shared" si="0"/>
        <v/>
      </c>
      <c r="B13" s="24"/>
      <c r="C13" s="22"/>
      <c r="D13" s="22"/>
      <c r="E13" s="22"/>
      <c r="F13" s="27"/>
      <c r="G13" s="28"/>
      <c r="H13" s="22"/>
      <c r="I13" s="22"/>
      <c r="J13" s="22"/>
      <c r="K13" s="23"/>
      <c r="L13" s="22"/>
      <c r="M13" s="22"/>
      <c r="N13" s="22"/>
      <c r="O13" s="23"/>
      <c r="P13" s="22"/>
      <c r="Q13" s="22"/>
    </row>
    <row r="14" spans="1:17" ht="22.5" customHeight="1" x14ac:dyDescent="0.2">
      <c r="A14" s="29" t="str">
        <f t="shared" si="0"/>
        <v/>
      </c>
      <c r="B14" s="21"/>
      <c r="C14" s="23"/>
      <c r="D14" s="23"/>
      <c r="E14" s="23"/>
      <c r="F14" s="25"/>
      <c r="G14" s="26"/>
      <c r="H14" s="23"/>
      <c r="I14" s="23"/>
      <c r="J14" s="23"/>
      <c r="K14" s="23"/>
      <c r="L14" s="23"/>
      <c r="M14" s="23"/>
      <c r="N14" s="23"/>
      <c r="O14" s="23"/>
      <c r="P14" s="23"/>
      <c r="Q14" s="23"/>
    </row>
    <row r="15" spans="1:17" x14ac:dyDescent="0.2">
      <c r="A15" s="9" t="str">
        <f t="shared" si="0"/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si="0"/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0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ref="A69:A132" si="1">IF(LEN(B69)&gt;0,TEXT(ROW(B69)-3,"0000"),(IF(LEN(B70)&gt;0,"unesite ev. broj nabave i ostale podatke","")))</f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si="1"/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1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ref="A133:A196" si="2">IF(LEN(B133)&gt;0,TEXT(ROW(B133)-3,"0000"),(IF(LEN(B134)&gt;0,"unesite ev. broj nabave i ostale podatke","")))</f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si="2"/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2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ref="A197:A260" si="3">IF(LEN(B197)&gt;0,TEXT(ROW(B197)-3,"0000"),(IF(LEN(B198)&gt;0,"unesite ev. broj nabave i ostale podatke","")))</f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si="3"/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3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ref="A261:A324" si="4">IF(LEN(B261)&gt;0,TEXT(ROW(B261)-3,"0000"),(IF(LEN(B262)&gt;0,"unesite ev. broj nabave i ostale podatke","")))</f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si="4"/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4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ref="A325:A388" si="5">IF(LEN(B325)&gt;0,TEXT(ROW(B325)-3,"0000"),(IF(LEN(B326)&gt;0,"unesite ev. broj nabave i ostale podatke","")))</f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si="5"/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5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ref="A389:A452" si="6">IF(LEN(B389)&gt;0,TEXT(ROW(B389)-3,"0000"),(IF(LEN(B390)&gt;0,"unesite ev. broj nabave i ostale podatke","")))</f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si="6"/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6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ref="A453:A516" si="7">IF(LEN(B453)&gt;0,TEXT(ROW(B453)-3,"0000"),(IF(LEN(B454)&gt;0,"unesite ev. broj nabave i ostale podatke","")))</f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si="7"/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7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ref="A517:A580" si="8">IF(LEN(B517)&gt;0,TEXT(ROW(B517)-3,"0000"),(IF(LEN(B518)&gt;0,"unesite ev. broj nabave i ostale podatke","")))</f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si="8"/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8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ref="A581:A644" si="9">IF(LEN(B581)&gt;0,TEXT(ROW(B581)-3,"0000"),(IF(LEN(B582)&gt;0,"unesite ev. broj nabave i ostale podatke","")))</f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si="9"/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9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ref="A645:A708" si="10">IF(LEN(B645)&gt;0,TEXT(ROW(B645)-3,"0000"),(IF(LEN(B646)&gt;0,"unesite ev. broj nabave i ostale podatke","")))</f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si="10"/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0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ref="A709:A772" si="11">IF(LEN(B709)&gt;0,TEXT(ROW(B709)-3,"0000"),(IF(LEN(B710)&gt;0,"unesite ev. broj nabave i ostale podatke","")))</f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si="11"/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1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ref="A773:A836" si="12">IF(LEN(B773)&gt;0,TEXT(ROW(B773)-3,"0000"),(IF(LEN(B774)&gt;0,"unesite ev. broj nabave i ostale podatke","")))</f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si="12"/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2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ref="A837:A900" si="13">IF(LEN(B837)&gt;0,TEXT(ROW(B837)-3,"0000"),(IF(LEN(B838)&gt;0,"unesite ev. broj nabave i ostale podatke","")))</f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si="13"/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3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ref="A901:A964" si="14">IF(LEN(B901)&gt;0,TEXT(ROW(B901)-3,"0000"),(IF(LEN(B902)&gt;0,"unesite ev. broj nabave i ostale podatke","")))</f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si="14"/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4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ref="A965:A1028" si="15">IF(LEN(B965)&gt;0,TEXT(ROW(B965)-3,"0000"),(IF(LEN(B966)&gt;0,"unesite ev. broj nabave i ostale podatke","")))</f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si="15"/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5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ref="A1029:A1092" si="16">IF(LEN(B1029)&gt;0,TEXT(ROW(B1029)-3,"0000"),(IF(LEN(B1030)&gt;0,"unesite ev. broj nabave i ostale podatke","")))</f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si="16"/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6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ref="A1093:A1156" si="17">IF(LEN(B1093)&gt;0,TEXT(ROW(B1093)-3,"0000"),(IF(LEN(B1094)&gt;0,"unesite ev. broj nabave i ostale podatke","")))</f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si="17"/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7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ref="A1157:A1220" si="18">IF(LEN(B1157)&gt;0,TEXT(ROW(B1157)-3,"0000"),(IF(LEN(B1158)&gt;0,"unesite ev. broj nabave i ostale podatke","")))</f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si="18"/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8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ref="A1221:A1284" si="19">IF(LEN(B1221)&gt;0,TEXT(ROW(B1221)-3,"0000"),(IF(LEN(B1222)&gt;0,"unesite ev. broj nabave i ostale podatke","")))</f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si="19"/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19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ref="A1285:A1348" si="20">IF(LEN(B1285)&gt;0,TEXT(ROW(B1285)-3,"0000"),(IF(LEN(B1286)&gt;0,"unesite ev. broj nabave i ostale podatke","")))</f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si="20"/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0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ref="A1349:A1412" si="21">IF(LEN(B1349)&gt;0,TEXT(ROW(B1349)-3,"0000"),(IF(LEN(B1350)&gt;0,"unesite ev. broj nabave i ostale podatke","")))</f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si="21"/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1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ref="A1413:A1476" si="22">IF(LEN(B1413)&gt;0,TEXT(ROW(B1413)-3,"0000"),(IF(LEN(B1414)&gt;0,"unesite ev. broj nabave i ostale podatke","")))</f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si="22"/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2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ref="A1477:A1540" si="23">IF(LEN(B1477)&gt;0,TEXT(ROW(B1477)-3,"0000"),(IF(LEN(B1478)&gt;0,"unesite ev. broj nabave i ostale podatke","")))</f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si="23"/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3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ref="A1541:A1604" si="24">IF(LEN(B1541)&gt;0,TEXT(ROW(B1541)-3,"0000"),(IF(LEN(B1542)&gt;0,"unesite ev. broj nabave i ostale podatke","")))</f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si="24"/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4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ref="A1605:A1668" si="25">IF(LEN(B1605)&gt;0,TEXT(ROW(B1605)-3,"0000"),(IF(LEN(B1606)&gt;0,"unesite ev. broj nabave i ostale podatke","")))</f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si="25"/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5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ref="A1669:A1732" si="26">IF(LEN(B1669)&gt;0,TEXT(ROW(B1669)-3,"0000"),(IF(LEN(B1670)&gt;0,"unesite ev. broj nabave i ostale podatke","")))</f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si="26"/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6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ref="A1733:A1796" si="27">IF(LEN(B1733)&gt;0,TEXT(ROW(B1733)-3,"0000"),(IF(LEN(B1734)&gt;0,"unesite ev. broj nabave i ostale podatke","")))</f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si="27"/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7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ref="A1797:A1860" si="28">IF(LEN(B1797)&gt;0,TEXT(ROW(B1797)-3,"0000"),(IF(LEN(B1798)&gt;0,"unesite ev. broj nabave i ostale podatke","")))</f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si="28"/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8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ref="A1861:A1924" si="29">IF(LEN(B1861)&gt;0,TEXT(ROW(B1861)-3,"0000"),(IF(LEN(B1862)&gt;0,"unesite ev. broj nabave i ostale podatke","")))</f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si="29"/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29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ref="A1925:A1988" si="30">IF(LEN(B1925)&gt;0,TEXT(ROW(B1925)-3,"0000"),(IF(LEN(B1926)&gt;0,"unesite ev. broj nabave i ostale podatke","")))</f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si="30"/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0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ref="A1989:A2052" si="31">IF(LEN(B1989)&gt;0,TEXT(ROW(B1989)-3,"0000"),(IF(LEN(B1990)&gt;0,"unesite ev. broj nabave i ostale podatke","")))</f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si="31"/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1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ref="A2053:A2116" si="32">IF(LEN(B2053)&gt;0,TEXT(ROW(B2053)-3,"0000"),(IF(LEN(B2054)&gt;0,"unesite ev. broj nabave i ostale podatke","")))</f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si="32"/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2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ref="A2117:A2180" si="33">IF(LEN(B2117)&gt;0,TEXT(ROW(B2117)-3,"0000"),(IF(LEN(B2118)&gt;0,"unesite ev. broj nabave i ostale podatke","")))</f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si="33"/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3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ref="A2181:A2244" si="34">IF(LEN(B2181)&gt;0,TEXT(ROW(B2181)-3,"0000"),(IF(LEN(B2182)&gt;0,"unesite ev. broj nabave i ostale podatke","")))</f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si="34"/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4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ref="A2245:A2308" si="35">IF(LEN(B2245)&gt;0,TEXT(ROW(B2245)-3,"0000"),(IF(LEN(B2246)&gt;0,"unesite ev. broj nabave i ostale podatke","")))</f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si="35"/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5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ref="A2309:A2372" si="36">IF(LEN(B2309)&gt;0,TEXT(ROW(B2309)-3,"0000"),(IF(LEN(B2310)&gt;0,"unesite ev. broj nabave i ostale podatke","")))</f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si="36"/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6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ref="A2373:A2436" si="37">IF(LEN(B2373)&gt;0,TEXT(ROW(B2373)-3,"0000"),(IF(LEN(B2374)&gt;0,"unesite ev. broj nabave i ostale podatke","")))</f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si="37"/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7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ref="A2437:A2500" si="38">IF(LEN(B2437)&gt;0,TEXT(ROW(B2437)-3,"0000"),(IF(LEN(B2438)&gt;0,"unesite ev. broj nabave i ostale podatke","")))</f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si="38"/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8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ref="A2501:A2564" si="39">IF(LEN(B2501)&gt;0,TEXT(ROW(B2501)-3,"0000"),(IF(LEN(B2502)&gt;0,"unesite ev. broj nabave i ostale podatke","")))</f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si="39"/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39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ref="A2565:A2628" si="40">IF(LEN(B2565)&gt;0,TEXT(ROW(B2565)-3,"0000"),(IF(LEN(B2566)&gt;0,"unesite ev. broj nabave i ostale podatke","")))</f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si="40"/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0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ref="A2629:A2692" si="41">IF(LEN(B2629)&gt;0,TEXT(ROW(B2629)-3,"0000"),(IF(LEN(B2630)&gt;0,"unesite ev. broj nabave i ostale podatke","")))</f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si="41"/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1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ref="A2693:A2756" si="42">IF(LEN(B2693)&gt;0,TEXT(ROW(B2693)-3,"0000"),(IF(LEN(B2694)&gt;0,"unesite ev. broj nabave i ostale podatke","")))</f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si="42"/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2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ref="A2757:A2820" si="43">IF(LEN(B2757)&gt;0,TEXT(ROW(B2757)-3,"0000"),(IF(LEN(B2758)&gt;0,"unesite ev. broj nabave i ostale podatke","")))</f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si="43"/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3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ref="A2821:A2884" si="44">IF(LEN(B2821)&gt;0,TEXT(ROW(B2821)-3,"0000"),(IF(LEN(B2822)&gt;0,"unesite ev. broj nabave i ostale podatke","")))</f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si="44"/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4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ref="A2885:A2948" si="45">IF(LEN(B2885)&gt;0,TEXT(ROW(B2885)-3,"0000"),(IF(LEN(B2886)&gt;0,"unesite ev. broj nabave i ostale podatke","")))</f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si="45"/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5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ref="A2949:A3012" si="46">IF(LEN(B2949)&gt;0,TEXT(ROW(B2949)-3,"0000"),(IF(LEN(B2950)&gt;0,"unesite ev. broj nabave i ostale podatke","")))</f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si="46"/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6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ref="A3013:A3076" si="47">IF(LEN(B3013)&gt;0,TEXT(ROW(B3013)-3,"0000"),(IF(LEN(B3014)&gt;0,"unesite ev. broj nabave i ostale podatke","")))</f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si="47"/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7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ref="A3077:A3140" si="48">IF(LEN(B3077)&gt;0,TEXT(ROW(B3077)-3,"0000"),(IF(LEN(B3078)&gt;0,"unesite ev. broj nabave i ostale podatke","")))</f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si="48"/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8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ref="A3141:A3204" si="49">IF(LEN(B3141)&gt;0,TEXT(ROW(B3141)-3,"0000"),(IF(LEN(B3142)&gt;0,"unesite ev. broj nabave i ostale podatke","")))</f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si="49"/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49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ref="A3205:A3268" si="50">IF(LEN(B3205)&gt;0,TEXT(ROW(B3205)-3,"0000"),(IF(LEN(B3206)&gt;0,"unesite ev. broj nabave i ostale podatke","")))</f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si="50"/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0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ref="A3269:A3332" si="51">IF(LEN(B3269)&gt;0,TEXT(ROW(B3269)-3,"0000"),(IF(LEN(B3270)&gt;0,"unesite ev. broj nabave i ostale podatke","")))</f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si="51"/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1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ref="A3333:A3396" si="52">IF(LEN(B3333)&gt;0,TEXT(ROW(B3333)-3,"0000"),(IF(LEN(B3334)&gt;0,"unesite ev. broj nabave i ostale podatke","")))</f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si="52"/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2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ref="A3397:A3460" si="53">IF(LEN(B3397)&gt;0,TEXT(ROW(B3397)-3,"0000"),(IF(LEN(B3398)&gt;0,"unesite ev. broj nabave i ostale podatke","")))</f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si="53"/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3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ref="A3461:A3524" si="54">IF(LEN(B3461)&gt;0,TEXT(ROW(B3461)-3,"0000"),(IF(LEN(B3462)&gt;0,"unesite ev. broj nabave i ostale podatke","")))</f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si="54"/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4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ref="A3525:A3588" si="55">IF(LEN(B3525)&gt;0,TEXT(ROW(B3525)-3,"0000"),(IF(LEN(B3526)&gt;0,"unesite ev. broj nabave i ostale podatke","")))</f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si="55"/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5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ref="A3589:A3652" si="56">IF(LEN(B3589)&gt;0,TEXT(ROW(B3589)-3,"0000"),(IF(LEN(B3590)&gt;0,"unesite ev. broj nabave i ostale podatke","")))</f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si="56"/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6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ref="A3653:A3716" si="57">IF(LEN(B3653)&gt;0,TEXT(ROW(B3653)-3,"0000"),(IF(LEN(B3654)&gt;0,"unesite ev. broj nabave i ostale podatke","")))</f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si="57"/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7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ref="A3717:A3780" si="58">IF(LEN(B3717)&gt;0,TEXT(ROW(B3717)-3,"0000"),(IF(LEN(B3718)&gt;0,"unesite ev. broj nabave i ostale podatke","")))</f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si="58"/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8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ref="A3781:A3844" si="59">IF(LEN(B3781)&gt;0,TEXT(ROW(B3781)-3,"0000"),(IF(LEN(B3782)&gt;0,"unesite ev. broj nabave i ostale podatke","")))</f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si="59"/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59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ref="A3845:A3908" si="60">IF(LEN(B3845)&gt;0,TEXT(ROW(B3845)-3,"0000"),(IF(LEN(B3846)&gt;0,"unesite ev. broj nabave i ostale podatke","")))</f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si="60"/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0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ref="A3909:A3972" si="61">IF(LEN(B3909)&gt;0,TEXT(ROW(B3909)-3,"0000"),(IF(LEN(B3910)&gt;0,"unesite ev. broj nabave i ostale podatke","")))</f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si="61"/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1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ref="A3973:A4036" si="62">IF(LEN(B3973)&gt;0,TEXT(ROW(B3973)-3,"0000"),(IF(LEN(B3974)&gt;0,"unesite ev. broj nabave i ostale podatke","")))</f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si="62"/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2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ref="A4037:A4068" si="63">IF(LEN(B4037)&gt;0,TEXT(ROW(B4037)-3,"0000"),(IF(LEN(B4038)&gt;0,"unesite ev. broj nabave i ostale podatke","")))</f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A4067" s="9" t="str">
        <f t="shared" si="63"/>
        <v/>
      </c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A4068" s="9" t="str">
        <f t="shared" si="63"/>
        <v/>
      </c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C9999" s="7"/>
      <c r="D9999" s="7"/>
      <c r="E9999" s="7"/>
      <c r="F9999" s="13"/>
      <c r="G9999" s="8"/>
      <c r="H9999" s="7"/>
      <c r="I9999" s="7"/>
      <c r="J9999" s="7"/>
      <c r="K9999" s="7"/>
      <c r="L9999" s="7"/>
      <c r="M9999" s="7"/>
      <c r="N9999" s="7"/>
      <c r="O9999" s="7"/>
      <c r="P9999" s="7"/>
      <c r="Q9999" s="7"/>
    </row>
    <row r="10000" spans="3:17" x14ac:dyDescent="0.2">
      <c r="C10000" s="7"/>
      <c r="D10000" s="7"/>
      <c r="E10000" s="7"/>
      <c r="F10000" s="13"/>
      <c r="G10000" s="8"/>
      <c r="H10000" s="7"/>
      <c r="I10000" s="7"/>
      <c r="J10000" s="7"/>
      <c r="K10000" s="7"/>
      <c r="L10000" s="7"/>
      <c r="M10000" s="7"/>
      <c r="N10000" s="7"/>
      <c r="O10000" s="7"/>
      <c r="P10000" s="7"/>
      <c r="Q10000" s="7"/>
    </row>
    <row r="10001" spans="13:17" x14ac:dyDescent="0.2">
      <c r="M10001" s="7"/>
      <c r="P10001" s="7"/>
      <c r="Q10001" s="7"/>
    </row>
    <row r="10002" spans="13:17" x14ac:dyDescent="0.2">
      <c r="P10002" s="7"/>
      <c r="Q10002" s="7"/>
    </row>
    <row r="10003" spans="13:17" x14ac:dyDescent="0.2">
      <c r="P10003" s="7"/>
      <c r="Q10003" s="7"/>
    </row>
    <row r="10004" spans="13:17" x14ac:dyDescent="0.2">
      <c r="P10004" s="7"/>
      <c r="Q10004" s="7"/>
    </row>
    <row r="10005" spans="13:17" x14ac:dyDescent="0.2">
      <c r="P10005" s="7"/>
      <c r="Q10005" s="7"/>
    </row>
    <row r="10006" spans="13:17" x14ac:dyDescent="0.2">
      <c r="P10006" s="7"/>
      <c r="Q10006" s="7"/>
    </row>
    <row r="10007" spans="13:17" x14ac:dyDescent="0.2">
      <c r="P10007" s="7"/>
      <c r="Q10007" s="7"/>
    </row>
    <row r="10008" spans="13:17" x14ac:dyDescent="0.2">
      <c r="P10008" s="7"/>
      <c r="Q10008" s="7"/>
    </row>
    <row r="10009" spans="13:17" x14ac:dyDescent="0.2">
      <c r="P10009" s="7"/>
      <c r="Q10009" s="7"/>
    </row>
    <row r="10010" spans="13:17" x14ac:dyDescent="0.2">
      <c r="P10010" s="7"/>
      <c r="Q10010" s="7"/>
    </row>
    <row r="10011" spans="13:17" x14ac:dyDescent="0.2">
      <c r="P10011" s="7"/>
      <c r="Q10011" s="7"/>
    </row>
    <row r="10012" spans="13:17" x14ac:dyDescent="0.2">
      <c r="P10012" s="7"/>
      <c r="Q10012" s="7"/>
    </row>
    <row r="10013" spans="13:17" x14ac:dyDescent="0.2">
      <c r="P10013" s="7"/>
      <c r="Q10013" s="7"/>
    </row>
    <row r="10014" spans="13:17" x14ac:dyDescent="0.2">
      <c r="P10014" s="7"/>
      <c r="Q10014" s="7"/>
    </row>
    <row r="10015" spans="13:17" x14ac:dyDescent="0.2">
      <c r="P10015" s="7"/>
      <c r="Q10015" s="7"/>
    </row>
    <row r="10016" spans="13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  <c r="Q10026" s="7"/>
    </row>
    <row r="10027" spans="16:17" x14ac:dyDescent="0.2">
      <c r="P10027" s="7"/>
      <c r="Q10027" s="7"/>
    </row>
    <row r="10028" spans="16:17" x14ac:dyDescent="0.2">
      <c r="P10028" s="7"/>
    </row>
    <row r="10029" spans="16:17" x14ac:dyDescent="0.2">
      <c r="P10029" s="7"/>
    </row>
  </sheetData>
  <sheetProtection formatCells="0" selectLockedCells="1"/>
  <phoneticPr fontId="3" type="noConversion"/>
  <dataValidations count="2">
    <dataValidation type="decimal" allowBlank="1" showInputMessage="1" showErrorMessage="1" sqref="G4:G10000" xr:uid="{00000000-0002-0000-0000-000000000000}">
      <formula1>1</formula1>
      <formula2>999999999999999000000</formula2>
    </dataValidation>
    <dataValidation type="list" allowBlank="1" showInputMessage="1" showErrorMessage="1" sqref="H4:H10000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L6:L10000 P5:P10029 Q5:Q10027 I6:J10000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E6:E10000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M6:M10001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F6:F10000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F6:F10000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I6:J10000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K6:K10000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C6:C10000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0.xml>��
</file>

<file path=customXml/item11.xml>��
</file>

<file path=customXml/item12.xml>��
</file>

<file path=customXml/item1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35E8DF12-86EE-4FC8-AC50-37AC05960CF9}">
  <ds:schemaRefs/>
</ds:datastoreItem>
</file>

<file path=customXml/itemProps2.xml><?xml version="1.0" encoding="utf-8"?>
<ds:datastoreItem xmlns:ds="http://schemas.openxmlformats.org/officeDocument/2006/customXml" ds:itemID="{DE136DBF-87DA-4BD7-9B75-78D092090421}">
  <ds:schemaRefs/>
</ds:datastoreItem>
</file>

<file path=customXml/itemProps3.xml><?xml version="1.0" encoding="utf-8"?>
<ds:datastoreItem xmlns:ds="http://schemas.openxmlformats.org/officeDocument/2006/customXml" ds:itemID="{53F4EA4D-EDC6-4D99-B6B5-111E98D7B7D3}">
  <ds:schemaRefs/>
</ds:datastoreItem>
</file>

<file path=customXml/itemProps4.xml><?xml version="1.0" encoding="utf-8"?>
<ds:datastoreItem xmlns:ds="http://schemas.openxmlformats.org/officeDocument/2006/customXml" ds:itemID="{6E4436B6-2760-48C9-BC3E-76B6163A1BF8}">
  <ds:schemaRefs/>
</ds:datastoreItem>
</file>

<file path=customXml/itemProps5.xml><?xml version="1.0" encoding="utf-8"?>
<ds:datastoreItem xmlns:ds="http://schemas.openxmlformats.org/officeDocument/2006/customXml" ds:itemID="{D8D6A667-80C3-4B3F-90A8-567C26A27089}">
  <ds:schemaRefs/>
</ds:datastoreItem>
</file>

<file path=customXml/itemProps6.xml><?xml version="1.0" encoding="utf-8"?>
<ds:datastoreItem xmlns:ds="http://schemas.openxmlformats.org/officeDocument/2006/customXml" ds:itemID="{CC648CA4-62E5-4518-A205-B4E617E8A714}">
  <ds:schemaRefs/>
</ds:datastoreItem>
</file>

<file path=customXml/itemProps7.xml><?xml version="1.0" encoding="utf-8"?>
<ds:datastoreItem xmlns:ds="http://schemas.openxmlformats.org/officeDocument/2006/customXml" ds:itemID="{4E6AE63D-286B-483B-81B9-F8365691E4E8}">
  <ds:schemaRefs/>
</ds:datastoreItem>
</file>

<file path=customXml/itemProps8.xml><?xml version="1.0" encoding="utf-8"?>
<ds:datastoreItem xmlns:ds="http://schemas.openxmlformats.org/officeDocument/2006/customXml" ds:itemID="{E2CB5A33-26FA-42A2-A8E6-D31172A21980}">
  <ds:schemaRefs/>
</ds:datastoreItem>
</file>

<file path=customXml/itemProps9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0.xml><?xml version="1.0" encoding="utf-8"?>
<ds:datastoreItem xmlns:ds="http://schemas.openxmlformats.org/officeDocument/2006/customXml" ds:itemID="{5C6FCAC8-652E-4C50-9776-A7081E1923B0}">
  <ds:schemaRefs/>
</ds:datastoreItem>
</file>

<file path=customXml/itemProps11.xml><?xml version="1.0" encoding="utf-8"?>
<ds:datastoreItem xmlns:ds="http://schemas.openxmlformats.org/officeDocument/2006/customXml" ds:itemID="{93837C7B-2E47-4E96-B380-83FDAEF764B4}">
  <ds:schemaRefs/>
</ds:datastoreItem>
</file>

<file path=customXml/itemProps12.xml><?xml version="1.0" encoding="utf-8"?>
<ds:datastoreItem xmlns:ds="http://schemas.openxmlformats.org/officeDocument/2006/customXml" ds:itemID="{DF457A5A-DDDC-47CC-ADD8-89C22836DD93}">
  <ds:schemaRefs/>
</ds:datastoreItem>
</file>

<file path=customXml/itemProps13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4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15.xml><?xml version="1.0" encoding="utf-8"?>
<ds:datastoreItem xmlns:ds="http://schemas.openxmlformats.org/officeDocument/2006/customXml" ds:itemID="{43CA78F4-099B-4994-A7C9-58F418A2550D}">
  <ds:schemaRefs/>
</ds:datastoreItem>
</file>

<file path=customXml/itemProps16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17.xml><?xml version="1.0" encoding="utf-8"?>
<ds:datastoreItem xmlns:ds="http://schemas.openxmlformats.org/officeDocument/2006/customXml" ds:itemID="{C27EC4A4-33C3-466D-8422-21EBFEF37E92}">
  <ds:schemaRefs/>
</ds:datastoreItem>
</file>

<file path=customXml/itemProps18.xml><?xml version="1.0" encoding="utf-8"?>
<ds:datastoreItem xmlns:ds="http://schemas.openxmlformats.org/officeDocument/2006/customXml" ds:itemID="{4299A46E-FC44-4645-A840-37152B90BDC9}">
  <ds:schemaRefs/>
</ds:datastoreItem>
</file>

<file path=customXml/itemProps19.xml><?xml version="1.0" encoding="utf-8"?>
<ds:datastoreItem xmlns:ds="http://schemas.openxmlformats.org/officeDocument/2006/customXml" ds:itemID="{4D04AE63-AD15-48F6-B541-5940964CB851}">
  <ds:schemaRefs/>
</ds:datastoreItem>
</file>

<file path=customXml/itemProps20.xml><?xml version="1.0" encoding="utf-8"?>
<ds:datastoreItem xmlns:ds="http://schemas.openxmlformats.org/officeDocument/2006/customXml" ds:itemID="{1FA612F6-8586-4ABD-9DEC-5D58001EA6C5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2024-12-11T11:18:12Z</cp:lastPrinted>
  <dcterms:created xsi:type="dcterms:W3CDTF">2018-12-26T17:36:00Z</dcterms:created>
  <dcterms:modified xsi:type="dcterms:W3CDTF">2024-12-11T11:18:15Z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